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2" r:id="rId6"/>
    <p:sldId id="263" r:id="rId7"/>
    <p:sldId id="261" r:id="rId8"/>
    <p:sldId id="259" r:id="rId9"/>
    <p:sldId id="264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37" autoAdjust="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E1224-CF95-46F0-B601-BE28E257DA98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B9E3-625C-4987-AEA8-F10E1852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B9E3-625C-4987-AEA8-F10E1852CC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636E-3715-4F10-9F2D-76DF32397F59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EB28-CA13-4E3A-A2D5-ECE6A440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382000" cy="8381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 Of The Corn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382000" cy="457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Jackie Hegi, Robert Pace, Rachel Shockey, and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Stephanie</a:t>
            </a:r>
            <a:r>
              <a:rPr lang="fr-C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Stepp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ntro_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24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2580"/>
            <a:ext cx="6477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Distinguishing Phenotypes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white_tip_distinguish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38225"/>
            <a:ext cx="4286250" cy="5591175"/>
          </a:xfrm>
          <a:prstGeom prst="rect">
            <a:avLst/>
          </a:prstGeom>
        </p:spPr>
      </p:pic>
      <p:pic>
        <p:nvPicPr>
          <p:cNvPr id="4" name="Picture 3" descr="non_whitet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038225"/>
            <a:ext cx="4286250" cy="559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6380"/>
            <a:ext cx="5791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Distinguishing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Phenotypes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igule_or_ligulel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797073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76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You Spot The Ligules?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"/>
            <a:ext cx="6096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Differing Data – The Dilemma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85800"/>
            <a:ext cx="6096000" cy="56323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Wt1	Gl2	</a:t>
            </a:r>
            <a:r>
              <a:rPr 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Lg1	Frequency	Group </a:t>
            </a:r>
            <a:br>
              <a:rPr 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+	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lg1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81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Non-Crossover Group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	+	lg1	20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wt1</a:t>
            </a:r>
            <a:r>
              <a:rPr lang="en-US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gl2	+	63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wt1	gl2	+	13 </a:t>
            </a:r>
            <a:b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gl2	+	62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wt1 - gl2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Crossover Group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	gl2	+	16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34.89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 % error =  16.3 )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wt1	+	lg1	18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34.72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mu  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 error = 15.7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wt1	+	lg1	7	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35.08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 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% error =  16.9 )</a:t>
            </a:r>
            <a:b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+	+	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gl2 - lg1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Crossover Group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	+	+	64	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45.42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% error </a:t>
            </a:r>
            <a:r>
              <a:rPr lang="en-US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139.1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wt1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gl2	lg1	9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15.47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mu  ( </a:t>
            </a:r>
            <a:r>
              <a:rPr lang="en-US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 error </a:t>
            </a:r>
            <a:r>
              <a:rPr lang="en-US" sz="1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-18.6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wt1	gl2	lg1	64 	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77.42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 ( 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error </a:t>
            </a:r>
            <a:r>
              <a:rPr lang="en-US" sz="12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 307.5 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gl2	lg1	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Double Crossover Group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	gl2	lg1	40 </a:t>
            </a:r>
          </a:p>
          <a:p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wt1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+	+	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wt1	+	+	24	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		Totals: 	</a:t>
            </a:r>
            <a:r>
              <a:rPr lang="en-US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265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248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513</a:t>
            </a:r>
            <a:b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|---------------------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34.89 mu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------------------||------------------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45.42 mu 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------------------|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|--------------------- 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35.08 mu 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------------------||------------------ 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77.42 mu 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------------------|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|--------------------- </a:t>
            </a:r>
            <a:r>
              <a:rPr lang="en-US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34.72 mu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------------------||------------------ </a:t>
            </a:r>
            <a:r>
              <a:rPr lang="en-US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15.47 mu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-------------------|</a:t>
            </a:r>
            <a:r>
              <a:rPr lang="en-US" sz="12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u="sng" dirty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Wt1</a:t>
            </a:r>
            <a:r>
              <a:rPr lang="en-US" sz="1200" b="1" u="sng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  	  Gl2</a:t>
            </a:r>
            <a:r>
              <a:rPr lang="en-US" sz="1200" b="1" u="sng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L1</a:t>
            </a:r>
            <a:br>
              <a:rPr lang="en-US" sz="1200" b="1" u="sng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|--------------------- 30.00 mu -------------------||------------------ 19.00 mu  ------------------|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859281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2849881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3764281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4678681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412468"/>
            <a:ext cx="7467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KEY: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Black = Integrated Data,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Yellow = Our Data, </a:t>
            </a:r>
            <a:r>
              <a:rPr lang="en-US" b="1" dirty="0" smtClean="0">
                <a:solidFill>
                  <a:srgbClr val="C00000"/>
                </a:solidFill>
              </a:rPr>
              <a:t>Red= Monday’s Group 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990600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9603"/>
            <a:ext cx="71628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 If Ligules </a:t>
            </a:r>
            <a:r>
              <a:rPr lang="fr-CA" sz="2400" b="1" dirty="0" err="1" smtClean="0">
                <a:latin typeface="Arial" pitchFamily="34" charset="0"/>
                <a:cs typeface="Arial" pitchFamily="34" charset="0"/>
              </a:rPr>
              <a:t>Phenotype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b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b="1" dirty="0" err="1" smtClean="0">
                <a:latin typeface="Arial" pitchFamily="34" charset="0"/>
                <a:cs typeface="Arial" pitchFamily="34" charset="0"/>
              </a:rPr>
              <a:t>Transposed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322487"/>
            <a:ext cx="6553200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Wt1	Gl2	</a:t>
            </a:r>
            <a:r>
              <a:rPr lang="en-US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Lg1	Frequency	Group ____</a:t>
            </a:r>
            <a:br>
              <a:rPr lang="en-US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+</a:t>
            </a:r>
            <a:r>
              <a:rPr lang="en-US" dirty="0"/>
              <a:t>	+	</a:t>
            </a:r>
            <a:r>
              <a:rPr lang="en-US" dirty="0" smtClean="0"/>
              <a:t>+</a:t>
            </a:r>
            <a:r>
              <a:rPr lang="en-US" dirty="0"/>
              <a:t>	</a:t>
            </a:r>
            <a:r>
              <a:rPr lang="en-US" dirty="0" smtClean="0"/>
              <a:t>145</a:t>
            </a:r>
            <a:r>
              <a:rPr lang="en-US" dirty="0"/>
              <a:t>	</a:t>
            </a:r>
            <a:r>
              <a:rPr lang="en-US" dirty="0" smtClean="0"/>
              <a:t>Non-Crossover Group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wt1</a:t>
            </a:r>
            <a:r>
              <a:rPr lang="en-US" b="1" dirty="0"/>
              <a:t>	</a:t>
            </a:r>
            <a:r>
              <a:rPr lang="en-US" dirty="0"/>
              <a:t>gl2	</a:t>
            </a:r>
            <a:r>
              <a:rPr lang="en-US" dirty="0" smtClean="0"/>
              <a:t>lg1</a:t>
            </a:r>
            <a:r>
              <a:rPr lang="en-US" dirty="0"/>
              <a:t>	</a:t>
            </a:r>
            <a:r>
              <a:rPr lang="en-US" dirty="0" smtClean="0"/>
              <a:t>127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</a:t>
            </a:r>
            <a:r>
              <a:rPr lang="en-US" dirty="0"/>
              <a:t>	gl2	</a:t>
            </a:r>
            <a:r>
              <a:rPr lang="en-US" dirty="0" smtClean="0"/>
              <a:t>lg1</a:t>
            </a:r>
            <a:r>
              <a:rPr lang="en-US" dirty="0"/>
              <a:t>	</a:t>
            </a:r>
            <a:r>
              <a:rPr lang="en-US" dirty="0" smtClean="0"/>
              <a:t>78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wt1 - gl2</a:t>
            </a:r>
            <a:r>
              <a:rPr lang="en-US" dirty="0" smtClean="0"/>
              <a:t> Crossover 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wt1	+	</a:t>
            </a:r>
            <a:r>
              <a:rPr lang="en-US" dirty="0" smtClean="0"/>
              <a:t>+</a:t>
            </a:r>
            <a:r>
              <a:rPr lang="en-US" dirty="0"/>
              <a:t>	</a:t>
            </a:r>
            <a:r>
              <a:rPr lang="en-US" dirty="0" smtClean="0"/>
              <a:t>42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30.21 </a:t>
            </a:r>
            <a:r>
              <a:rPr lang="en-US" dirty="0" smtClean="0"/>
              <a:t>mu  ( </a:t>
            </a:r>
            <a:r>
              <a:rPr lang="en-US" b="1" dirty="0" smtClean="0">
                <a:solidFill>
                  <a:srgbClr val="C00000"/>
                </a:solidFill>
              </a:rPr>
              <a:t>% error = 0.7 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+</a:t>
            </a:r>
            <a:r>
              <a:rPr lang="en-US" dirty="0"/>
              <a:t>	+	</a:t>
            </a:r>
            <a:r>
              <a:rPr lang="en-US" dirty="0" smtClean="0"/>
              <a:t>lg1</a:t>
            </a:r>
            <a:r>
              <a:rPr lang="en-US" dirty="0"/>
              <a:t>	</a:t>
            </a:r>
            <a:r>
              <a:rPr lang="en-US" dirty="0" smtClean="0"/>
              <a:t>40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92D050"/>
                </a:solidFill>
              </a:rPr>
              <a:t>gl2 - lg1</a:t>
            </a:r>
            <a:r>
              <a:rPr lang="en-US" dirty="0" smtClean="0"/>
              <a:t> Crossover 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wt1	gl2	</a:t>
            </a:r>
            <a:r>
              <a:rPr lang="en-US" dirty="0" smtClean="0"/>
              <a:t>+</a:t>
            </a:r>
            <a:r>
              <a:rPr lang="en-US" dirty="0"/>
              <a:t>	</a:t>
            </a:r>
            <a:r>
              <a:rPr lang="en-US" dirty="0" smtClean="0"/>
              <a:t>22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92D050"/>
                </a:solidFill>
              </a:rPr>
              <a:t>18.91</a:t>
            </a:r>
            <a:r>
              <a:rPr lang="en-US" dirty="0" smtClean="0"/>
              <a:t> mu  ( </a:t>
            </a:r>
            <a:r>
              <a:rPr lang="en-US" b="1" dirty="0" smtClean="0">
                <a:solidFill>
                  <a:srgbClr val="C00000"/>
                </a:solidFill>
              </a:rPr>
              <a:t>% error = -0.47 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+	gl2	</a:t>
            </a:r>
            <a:r>
              <a:rPr lang="en-US" dirty="0" smtClean="0"/>
              <a:t>+</a:t>
            </a:r>
            <a:r>
              <a:rPr lang="en-US" dirty="0"/>
              <a:t>	</a:t>
            </a:r>
            <a:r>
              <a:rPr lang="en-US" dirty="0" smtClean="0"/>
              <a:t>27	Double Crossover 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wt1	+	</a:t>
            </a:r>
            <a:r>
              <a:rPr lang="en-US" dirty="0" smtClean="0"/>
              <a:t>lg1</a:t>
            </a:r>
            <a:r>
              <a:rPr lang="en-US" dirty="0"/>
              <a:t>	</a:t>
            </a:r>
            <a:r>
              <a:rPr lang="en-US" dirty="0" smtClean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	Totals: 	513</a:t>
            </a:r>
            <a:br>
              <a:rPr lang="en-US" b="1" dirty="0" smtClean="0"/>
            </a:b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|--------------- </a:t>
            </a:r>
            <a:r>
              <a:rPr lang="en-US" b="1" dirty="0" smtClean="0">
                <a:solidFill>
                  <a:srgbClr val="FFFF00"/>
                </a:solidFill>
              </a:rPr>
              <a:t>30.21 </a:t>
            </a:r>
            <a:r>
              <a:rPr lang="en-US" b="1" dirty="0">
                <a:solidFill>
                  <a:srgbClr val="FFFF00"/>
                </a:solidFill>
              </a:rPr>
              <a:t>mu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---------||----------- </a:t>
            </a:r>
            <a:r>
              <a:rPr lang="en-US" b="1" dirty="0" smtClean="0">
                <a:solidFill>
                  <a:srgbClr val="92D050"/>
                </a:solidFill>
              </a:rPr>
              <a:t>18.91 </a:t>
            </a:r>
            <a:r>
              <a:rPr lang="en-US" b="1" dirty="0">
                <a:solidFill>
                  <a:srgbClr val="92D050"/>
                </a:solidFill>
              </a:rPr>
              <a:t>mu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/>
              <a:t>----------|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b="1" dirty="0" smtClean="0"/>
              <a:t>  </a:t>
            </a:r>
            <a:r>
              <a:rPr lang="en-US" b="1" u="sng" dirty="0" smtClean="0"/>
              <a:t>Wt1</a:t>
            </a:r>
            <a:r>
              <a:rPr lang="en-US" b="1" u="sng" dirty="0"/>
              <a:t>		</a:t>
            </a:r>
            <a:r>
              <a:rPr lang="en-US" b="1" u="sng" dirty="0" smtClean="0"/>
              <a:t>  </a:t>
            </a:r>
            <a:r>
              <a:rPr lang="en-US" b="1" u="sng" dirty="0"/>
              <a:t>	</a:t>
            </a:r>
            <a:r>
              <a:rPr lang="en-US" b="1" u="sng" dirty="0" smtClean="0"/>
              <a:t>  Gl2</a:t>
            </a:r>
            <a:r>
              <a:rPr lang="en-US" b="1" u="sng" dirty="0"/>
              <a:t>			L1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1371600" y="2362200"/>
            <a:ext cx="65532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800600"/>
            <a:ext cx="65532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3124200"/>
            <a:ext cx="65532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3962400"/>
            <a:ext cx="65532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6019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Credits &amp; Thanks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49552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Credits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MaizeGDB. (2009). Chromosome 2 Map. Retrieved February 22, 2009 from http://www.maizegdb.org/cgi-bin/displaymaprecord.cgi?id=1203638</a:t>
            </a:r>
          </a:p>
          <a:p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Forest Laws, (2008). Corn Genome Mapped.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Southeast Farm Press, March 12, 27,33</a:t>
            </a:r>
            <a:br>
              <a:rPr lang="en-US" sz="1200" i="1" dirty="0" smtClean="0">
                <a:latin typeface="Arial" pitchFamily="34" charset="0"/>
                <a:cs typeface="Arial" pitchFamily="34" charset="0"/>
              </a:rPr>
            </a:b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R. Velasco, C.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Korfhage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Salamini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E.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Tacke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J. Schmitz, M.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Motto,F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Salamini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H.P.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Döring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(2002), Expression of the glossy2 Gene of Maize During Plant Development.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Maydica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Volume 47 (2), 71-81</a:t>
            </a:r>
            <a:br>
              <a:rPr lang="en-US" sz="1200" i="1" dirty="0" smtClean="0">
                <a:latin typeface="Arial" pitchFamily="34" charset="0"/>
                <a:cs typeface="Arial" pitchFamily="34" charset="0"/>
              </a:rPr>
            </a:b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Lisa Harper, Michael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Freeling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(1996). Interactions of ligueless1 and liguleless2 Function During Ligule Induction in Maize.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Genetics, Volume 144 (4), 1871-1882</a:t>
            </a:r>
            <a:br>
              <a:rPr lang="en-US" sz="1200" i="1" dirty="0" smtClean="0">
                <a:latin typeface="Arial" pitchFamily="34" charset="0"/>
                <a:cs typeface="Arial" pitchFamily="34" charset="0"/>
              </a:rPr>
            </a:b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Jinwon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Lee,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-Jin Park, Song Lim Kim,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Lieun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Kim,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Gyneheung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 (2007). Mutations in the rice liguleless gene result in complete loss of the auricle, ligule, and laminar joint.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Plant Molecular Biology, Volume 65 (4), 487-499</a:t>
            </a:r>
            <a:br>
              <a:rPr lang="en-US" sz="1200" i="1" dirty="0" smtClean="0">
                <a:latin typeface="Arial" pitchFamily="34" charset="0"/>
                <a:cs typeface="Arial" pitchFamily="34" charset="0"/>
              </a:rPr>
            </a:b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Eckhard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Tacke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Christian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Korphage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Detlef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Michel,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Masimo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Maddaloni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Mario Motto,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Simona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Lanzini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Francesco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Salamini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and Hans-Peter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Döring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(1995).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Transposon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Tagging of the Maize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glossy2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locus with the transposable element En/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Spm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The Plant Journal; For Cell and Molecular Biology, Volume 8 (6), 907-917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Thanks</a:t>
            </a:r>
            <a:r>
              <a:rPr lang="fr-CA" sz="1200" b="1" dirty="0" smtClean="0">
                <a:latin typeface="Arial" pitchFamily="34" charset="0"/>
                <a:cs typeface="Arial" pitchFamily="34" charset="0"/>
              </a:rPr>
              <a:t> to: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Dr. Pat Calie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Dr. Stephen Richter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76200"/>
            <a:ext cx="70104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Project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969288"/>
            <a:ext cx="7010400" cy="5355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Plant Seeds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Soak Seeds In Warm Water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Fill Planter Trays With Peat Moss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Water Trays Thoroughly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Plant Corn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Cover With More Peat Moss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Water Again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Wait For Plants To Develop</a:t>
            </a:r>
            <a:br>
              <a:rPr lang="en-US" b="1" u="sng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  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Incorrect Timing Can Cause Problems Later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Data Collection</a:t>
            </a:r>
            <a:br>
              <a:rPr lang="en-US" b="1" u="sng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  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Observation and Recording of Each Plants Phenotype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Analyze Linkage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Sort Data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Find Central Gene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Calculate Map Units</a:t>
            </a:r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Explore Difficulties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Distinguishing Phenotypes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Integrating Monday’s Group Data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7620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Mapping Of Three Mutant Maize Genes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white_tip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2201540" cy="2871787"/>
          </a:xfrm>
          <a:prstGeom prst="rect">
            <a:avLst/>
          </a:prstGeom>
        </p:spPr>
      </p:pic>
      <p:pic>
        <p:nvPicPr>
          <p:cNvPr id="7" name="Picture 6" descr="liguleless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066800"/>
            <a:ext cx="2219795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038600"/>
            <a:ext cx="22098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latin typeface="Arial" pitchFamily="34" charset="0"/>
                <a:cs typeface="Arial" pitchFamily="34" charset="0"/>
              </a:rPr>
              <a:t>White Tip (</a:t>
            </a:r>
            <a:r>
              <a:rPr lang="fr-C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wt1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fr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The first few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leaves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contain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chlorophyll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tips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fr-CA" dirty="0" smtClean="0">
                <a:latin typeface="Arial" pitchFamily="34" charset="0"/>
                <a:cs typeface="Arial" pitchFamily="34" charset="0"/>
              </a:rPr>
            </a:br>
            <a:endParaRPr lang="fr-CA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038600"/>
            <a:ext cx="22098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Glossy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C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gl2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fr-CA" b="1" dirty="0">
              <a:latin typeface="Arial" pitchFamily="34" charset="0"/>
              <a:cs typeface="Arial" pitchFamily="34" charset="0"/>
            </a:endParaRPr>
          </a:p>
          <a:p>
            <a:r>
              <a:rPr lang="fr-CA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plants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produces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type of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cuticle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wax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normal,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gives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glossy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appearance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038600"/>
            <a:ext cx="22098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latin typeface="Arial" pitchFamily="34" charset="0"/>
                <a:cs typeface="Arial" pitchFamily="34" charset="0"/>
              </a:rPr>
              <a:t>Liguleless (</a:t>
            </a:r>
            <a:r>
              <a:rPr lang="fr-C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lg1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fr-CA" b="1" dirty="0">
              <a:latin typeface="Arial" pitchFamily="34" charset="0"/>
              <a:cs typeface="Arial" pitchFamily="34" charset="0"/>
            </a:endParaRPr>
          </a:p>
          <a:p>
            <a:r>
              <a:rPr lang="fr-CA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plants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lack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monocot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structure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called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a ligule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leaf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/stem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junction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fr-CA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non_gloss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260" y="1066800"/>
            <a:ext cx="2143124" cy="279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458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Collecting Our Data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ata_collec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2590800" cy="3379555"/>
          </a:xfrm>
          <a:prstGeom prst="rect">
            <a:avLst/>
          </a:prstGeom>
        </p:spPr>
      </p:pic>
      <p:pic>
        <p:nvPicPr>
          <p:cNvPr id="4" name="Picture 3" descr="data_collec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5" y="685800"/>
            <a:ext cx="2600325" cy="3391979"/>
          </a:xfrm>
          <a:prstGeom prst="rect">
            <a:avLst/>
          </a:prstGeom>
        </p:spPr>
      </p:pic>
      <p:pic>
        <p:nvPicPr>
          <p:cNvPr id="5" name="Picture 4" descr="data_collection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685800"/>
            <a:ext cx="2590800" cy="3379555"/>
          </a:xfrm>
          <a:prstGeom prst="rect">
            <a:avLst/>
          </a:prstGeom>
        </p:spPr>
      </p:pic>
      <p:pic>
        <p:nvPicPr>
          <p:cNvPr id="6" name="Picture 5" descr="corn_tr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191000"/>
            <a:ext cx="8458200" cy="244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477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Mutant Phenotypes (White Tip)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white_ti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62025"/>
            <a:ext cx="4286250" cy="559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99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White Tip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(Mutant)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non_whitet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990600"/>
            <a:ext cx="4286250" cy="5591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Normal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87868"/>
            <a:ext cx="6858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Mutant Phenotypes (Glossy)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lossy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85825"/>
            <a:ext cx="4286250" cy="5591175"/>
          </a:xfrm>
          <a:prstGeom prst="rect">
            <a:avLst/>
          </a:prstGeom>
        </p:spPr>
      </p:pic>
      <p:pic>
        <p:nvPicPr>
          <p:cNvPr id="5" name="Picture 4" descr="non_gloss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4286250" cy="559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49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Glossy</a:t>
            </a:r>
            <a:b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(Mutant)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"/>
            <a:ext cx="6858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Mutant Phenotypes (Liguleless)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igule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990600"/>
            <a:ext cx="4286250" cy="5591175"/>
          </a:xfrm>
          <a:prstGeom prst="rect">
            <a:avLst/>
          </a:prstGeom>
        </p:spPr>
      </p:pic>
      <p:pic>
        <p:nvPicPr>
          <p:cNvPr id="4" name="Picture 3" descr="liguleless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90600"/>
            <a:ext cx="4286250" cy="559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990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Normal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90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Liguleless</a:t>
            </a:r>
            <a:b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(Mutant)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28600"/>
            <a:ext cx="6629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Our Linkage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447086"/>
            <a:ext cx="6553200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Wt1	Gl2	</a:t>
            </a:r>
            <a:r>
              <a:rPr lang="en-US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Lg1	Frequency	Group ____</a:t>
            </a:r>
            <a:br>
              <a:rPr lang="en-US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+</a:t>
            </a:r>
            <a:r>
              <a:rPr lang="en-US" dirty="0"/>
              <a:t>	+	Lg1	81	</a:t>
            </a:r>
            <a:r>
              <a:rPr lang="en-US" dirty="0" smtClean="0"/>
              <a:t>Non-Crossover Group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wt1</a:t>
            </a:r>
            <a:r>
              <a:rPr lang="en-US" b="1" dirty="0"/>
              <a:t>	</a:t>
            </a:r>
            <a:r>
              <a:rPr lang="en-US" dirty="0"/>
              <a:t>gl2	+	63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</a:t>
            </a:r>
            <a:r>
              <a:rPr lang="en-US" dirty="0"/>
              <a:t>	gl2	+	62	</a:t>
            </a:r>
            <a:r>
              <a:rPr lang="en-US" b="1" dirty="0" smtClean="0">
                <a:solidFill>
                  <a:srgbClr val="FFFF00"/>
                </a:solidFill>
              </a:rPr>
              <a:t>wt1 - gl2</a:t>
            </a:r>
            <a:r>
              <a:rPr lang="en-US" dirty="0" smtClean="0"/>
              <a:t> Crossover 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wt1	+	lg1	18	</a:t>
            </a:r>
            <a:r>
              <a:rPr lang="en-US" b="1" dirty="0" smtClean="0">
                <a:solidFill>
                  <a:srgbClr val="FFFF00"/>
                </a:solidFill>
              </a:rPr>
              <a:t>34.72</a:t>
            </a:r>
            <a:r>
              <a:rPr lang="en-US" dirty="0" smtClean="0"/>
              <a:t> mu  ( </a:t>
            </a:r>
            <a:r>
              <a:rPr lang="en-US" b="1" dirty="0" smtClean="0">
                <a:solidFill>
                  <a:srgbClr val="C00000"/>
                </a:solidFill>
              </a:rPr>
              <a:t>% error = 15.7 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+</a:t>
            </a:r>
            <a:r>
              <a:rPr lang="en-US" dirty="0"/>
              <a:t>	+	+	20	</a:t>
            </a:r>
            <a:r>
              <a:rPr lang="en-US" b="1" dirty="0" smtClean="0">
                <a:solidFill>
                  <a:srgbClr val="92D050"/>
                </a:solidFill>
              </a:rPr>
              <a:t>gl2 - lg1</a:t>
            </a:r>
            <a:r>
              <a:rPr lang="en-US" dirty="0" smtClean="0"/>
              <a:t> Crossover 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wt1	gl2	lg1	9	</a:t>
            </a:r>
            <a:r>
              <a:rPr lang="en-US" b="1" dirty="0" smtClean="0">
                <a:solidFill>
                  <a:srgbClr val="92D050"/>
                </a:solidFill>
              </a:rPr>
              <a:t>15.47</a:t>
            </a:r>
            <a:r>
              <a:rPr lang="en-US" dirty="0" smtClean="0"/>
              <a:t> mu  ( </a:t>
            </a:r>
            <a:r>
              <a:rPr lang="en-US" b="1" dirty="0" smtClean="0">
                <a:solidFill>
                  <a:srgbClr val="C00000"/>
                </a:solidFill>
              </a:rPr>
              <a:t>% error = 18.6 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+	gl2	lg1	</a:t>
            </a:r>
            <a:r>
              <a:rPr lang="en-US" dirty="0" smtClean="0"/>
              <a:t>11	Double Crossover 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wt1	+	+	1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	Totals: 	265</a:t>
            </a:r>
            <a:br>
              <a:rPr lang="en-US" b="1" dirty="0" smtClean="0"/>
            </a:b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|--------------- </a:t>
            </a:r>
            <a:r>
              <a:rPr lang="en-US" b="1" dirty="0">
                <a:solidFill>
                  <a:srgbClr val="FFFF00"/>
                </a:solidFill>
              </a:rPr>
              <a:t>34.72 mu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---------||----------- </a:t>
            </a:r>
            <a:r>
              <a:rPr lang="en-US" b="1" dirty="0">
                <a:solidFill>
                  <a:srgbClr val="92D050"/>
                </a:solidFill>
              </a:rPr>
              <a:t>15.47 mu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/>
              <a:t>----------|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b="1" dirty="0" smtClean="0"/>
              <a:t>  </a:t>
            </a:r>
            <a:r>
              <a:rPr lang="en-US" b="1" u="sng" dirty="0" smtClean="0"/>
              <a:t>Wt1</a:t>
            </a:r>
            <a:r>
              <a:rPr lang="en-US" b="1" u="sng" dirty="0"/>
              <a:t>		</a:t>
            </a:r>
            <a:r>
              <a:rPr lang="en-US" b="1" u="sng" dirty="0" smtClean="0"/>
              <a:t>  </a:t>
            </a:r>
            <a:r>
              <a:rPr lang="en-US" b="1" u="sng" dirty="0"/>
              <a:t>	</a:t>
            </a:r>
            <a:r>
              <a:rPr lang="en-US" b="1" u="sng" dirty="0" smtClean="0"/>
              <a:t>  Gl2</a:t>
            </a:r>
            <a:r>
              <a:rPr lang="en-US" b="1" u="sng" dirty="0"/>
              <a:t>			L1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7800" y="3200400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7800" y="2468881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7800" y="4876800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47800" y="4038600"/>
            <a:ext cx="5943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Encountered Difficulties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68580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Distinguishing between Ligule &amp; Liguleless in juvenile plants.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Distinguishing between White Tip &amp; Normal in more mature plants.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Small Sample Size (265 plants).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Integrating Monday’s Group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255</Words>
  <Application>Microsoft Office PowerPoint</Application>
  <PresentationFormat>On-screen Show (4:3)</PresentationFormat>
  <Paragraphs>91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Children Of The Corn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>Robert Pace</Manager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Of The Corn</dc:title>
  <dc:subject>Genetics</dc:subject>
  <dc:creator>Robert Pace</dc:creator>
  <cp:keywords>Genetics, Maize, Presentation</cp:keywords>
  <dc:description>BIO 315 Genetics, Lab Presentation, Corn Mapping (Corn B), Presentation.
Presenters: Jacqueline Hegi, Robert Pace, Rachel Shockey, and Stephanie Stepp</dc:description>
  <cp:lastModifiedBy>QuePID</cp:lastModifiedBy>
  <cp:revision>175</cp:revision>
  <dcterms:created xsi:type="dcterms:W3CDTF">2009-04-25T16:25:29Z</dcterms:created>
  <dcterms:modified xsi:type="dcterms:W3CDTF">2009-04-28T17:25:39Z</dcterms:modified>
  <cp:category>Genetics</cp:category>
</cp:coreProperties>
</file>